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339" r:id="rId3"/>
    <p:sldId id="341" r:id="rId4"/>
    <p:sldId id="342" r:id="rId5"/>
    <p:sldId id="343" r:id="rId6"/>
    <p:sldId id="344" r:id="rId7"/>
    <p:sldId id="345" r:id="rId8"/>
    <p:sldId id="346" r:id="rId9"/>
    <p:sldId id="350" r:id="rId10"/>
    <p:sldId id="340" r:id="rId11"/>
    <p:sldId id="349" r:id="rId12"/>
    <p:sldId id="351" r:id="rId13"/>
    <p:sldId id="352" r:id="rId14"/>
    <p:sldId id="353" r:id="rId15"/>
    <p:sldId id="356" r:id="rId16"/>
    <p:sldId id="354" r:id="rId17"/>
    <p:sldId id="357" r:id="rId18"/>
    <p:sldId id="337" r:id="rId19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112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779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333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09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154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49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916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208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69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78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0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23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92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762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588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57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05/03/2023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rofessorcesarcosta.com.br/disciplinas/n7sr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89726"/>
              </p:ext>
            </p:extLst>
          </p:nvPr>
        </p:nvGraphicFramePr>
        <p:xfrm>
          <a:off x="1248697" y="844545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SERVOACIONAMENTO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231FE7-B814-4649-885F-03D171C19C55}"/>
              </a:ext>
            </a:extLst>
          </p:cNvPr>
          <p:cNvSpPr txBox="1"/>
          <p:nvPr/>
        </p:nvSpPr>
        <p:spPr>
          <a:xfrm>
            <a:off x="3156156" y="1991514"/>
            <a:ext cx="610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Princípios de Funcionamento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3">
            <a:extLst>
              <a:ext uri="{FF2B5EF4-FFF2-40B4-BE49-F238E27FC236}">
                <a16:creationId xmlns:a16="http://schemas.microsoft.com/office/drawing/2014/main" id="{C106FDE2-13BF-4A2F-A3C3-1132C036A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521" y="385237"/>
            <a:ext cx="8124825" cy="1138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1313" indent="-341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ts val="575"/>
              </a:spcBef>
              <a:defRPr/>
            </a:pPr>
            <a:r>
              <a:rPr lang="pt-BR" altLang="pt-PT" sz="2400" dirty="0"/>
              <a:t>Aplicação em sistemas.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  <a:defRPr/>
            </a:pPr>
            <a:r>
              <a:rPr lang="pt-BR" altLang="pt-PT" dirty="0"/>
              <a:t>Ilustração de um Sistema de Rastreamento de Míssil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6A9D97-58F4-4B64-A7EF-A80A5119B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3" y="2505040"/>
            <a:ext cx="54197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D0F133AC-BAE9-4886-879E-DC5460CDF7C2}"/>
              </a:ext>
            </a:extLst>
          </p:cNvPr>
          <p:cNvSpPr txBox="1"/>
          <p:nvPr/>
        </p:nvSpPr>
        <p:spPr>
          <a:xfrm>
            <a:off x="298815" y="171380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Sistema Digital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AD3D8E2-C32A-4C7A-B1B8-1214A5AD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5" y="954356"/>
            <a:ext cx="2522537" cy="1965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D302A343-28CC-4551-B8B0-058D2C3D6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6" y="3094559"/>
            <a:ext cx="2332038" cy="311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2" descr="Uma imagem contendo mapa&#10;&#10;Descrição gerada automaticamente">
            <a:extLst>
              <a:ext uri="{FF2B5EF4-FFF2-40B4-BE49-F238E27FC236}">
                <a16:creationId xmlns:a16="http://schemas.microsoft.com/office/drawing/2014/main" id="{65B3EB13-6001-4979-BA3C-E6FF50E0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71" y="2273482"/>
            <a:ext cx="60120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4" descr="Mapa com linhas pretas em fundo branco&#10;&#10;Descrição gerada automaticamente">
            <a:extLst>
              <a:ext uri="{FF2B5EF4-FFF2-40B4-BE49-F238E27FC236}">
                <a16:creationId xmlns:a16="http://schemas.microsoft.com/office/drawing/2014/main" id="{AD906C72-8073-460A-B83B-30F86F5A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0" y="2092554"/>
            <a:ext cx="3672000" cy="316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1833A7-75B7-4EC4-8958-6BA4DE8A8FDE}"/>
              </a:ext>
            </a:extLst>
          </p:cNvPr>
          <p:cNvSpPr txBox="1"/>
          <p:nvPr/>
        </p:nvSpPr>
        <p:spPr>
          <a:xfrm>
            <a:off x="4887157" y="566287"/>
            <a:ext cx="541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Diagrama em Bloco de um Sistema Robótico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73E665-A2A9-4123-810A-CAC095DBD938}"/>
              </a:ext>
            </a:extLst>
          </p:cNvPr>
          <p:cNvSpPr txBox="1"/>
          <p:nvPr/>
        </p:nvSpPr>
        <p:spPr>
          <a:xfrm>
            <a:off x="477615" y="621075"/>
            <a:ext cx="5240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Sistema Digital</a:t>
            </a:r>
          </a:p>
        </p:txBody>
      </p:sp>
    </p:spTree>
    <p:extLst>
      <p:ext uri="{BB962C8B-B14F-4D97-AF65-F5344CB8AC3E}">
        <p14:creationId xmlns:p14="http://schemas.microsoft.com/office/powerpoint/2010/main" val="31532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id="{F317E1C7-F518-42A5-B964-A5A51A5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9277"/>
            <a:ext cx="6975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i="1" dirty="0">
                <a:latin typeface="Arial" panose="020B0604020202020204" pitchFamily="34" charset="0"/>
              </a:rPr>
              <a:t>Servoacionamento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pic>
        <p:nvPicPr>
          <p:cNvPr id="13" name="Imagem 1">
            <a:extLst>
              <a:ext uri="{FF2B5EF4-FFF2-40B4-BE49-F238E27FC236}">
                <a16:creationId xmlns:a16="http://schemas.microsoft.com/office/drawing/2014/main" id="{4568D429-EC85-4E27-B7AF-A39886AE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71" y="2527854"/>
            <a:ext cx="5940000" cy="33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21E1AA9C-855F-4BF6-8F3C-690680BCB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29" y="1039301"/>
            <a:ext cx="361159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Tipicamente, um servomecanismo é composto por 5 partes: </a:t>
            </a:r>
          </a:p>
          <a:p>
            <a:pPr marL="0" indent="0">
              <a:buNone/>
            </a:pPr>
            <a:endParaRPr lang="pt-BR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Uma fonte de energia;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Controlador;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Moduladores de potência;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Atuadores (Servo Motor);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Sensor de Posição. </a:t>
            </a:r>
          </a:p>
        </p:txBody>
      </p:sp>
      <p:sp>
        <p:nvSpPr>
          <p:cNvPr id="15" name="Retângulo 2">
            <a:extLst>
              <a:ext uri="{FF2B5EF4-FFF2-40B4-BE49-F238E27FC236}">
                <a16:creationId xmlns:a16="http://schemas.microsoft.com/office/drawing/2014/main" id="{1546501C-21E0-4FC2-AFFE-D1CACE88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658" y="636948"/>
            <a:ext cx="6135688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575"/>
              </a:spcBef>
              <a:buFontTx/>
              <a:buNone/>
            </a:pPr>
            <a:r>
              <a:rPr lang="pt-BR" altLang="pt-PT" sz="2000" dirty="0">
                <a:latin typeface="Arial" panose="020B0604020202020204" pitchFamily="34" charset="0"/>
              </a:rPr>
              <a:t>Aplicação em Motion </a:t>
            </a:r>
            <a:r>
              <a:rPr lang="pt-BR" altLang="pt-PT" sz="2000" dirty="0" err="1">
                <a:latin typeface="Arial" panose="020B0604020202020204" pitchFamily="34" charset="0"/>
              </a:rPr>
              <a:t>Control</a:t>
            </a:r>
            <a:r>
              <a:rPr lang="pt-BR" altLang="pt-PT" sz="2000" dirty="0"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781ED2F-C4D9-4A6B-8420-C246E7A38830}"/>
              </a:ext>
            </a:extLst>
          </p:cNvPr>
          <p:cNvCxnSpPr/>
          <p:nvPr/>
        </p:nvCxnSpPr>
        <p:spPr>
          <a:xfrm flipV="1">
            <a:off x="4994787" y="2772697"/>
            <a:ext cx="243963" cy="422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066E32-B433-496C-BED5-C106E4A82EDB}"/>
              </a:ext>
            </a:extLst>
          </p:cNvPr>
          <p:cNvSpPr txBox="1"/>
          <p:nvPr/>
        </p:nvSpPr>
        <p:spPr>
          <a:xfrm>
            <a:off x="4994787" y="2487741"/>
            <a:ext cx="83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IHM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A69F9A9-2D5C-4136-80CE-818711D6C946}"/>
              </a:ext>
            </a:extLst>
          </p:cNvPr>
          <p:cNvCxnSpPr/>
          <p:nvPr/>
        </p:nvCxnSpPr>
        <p:spPr>
          <a:xfrm flipV="1">
            <a:off x="7340701" y="2561303"/>
            <a:ext cx="243963" cy="422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B0D40BC-8ABC-462F-AB1D-9341F94E74EA}"/>
              </a:ext>
            </a:extLst>
          </p:cNvPr>
          <p:cNvSpPr txBox="1"/>
          <p:nvPr/>
        </p:nvSpPr>
        <p:spPr>
          <a:xfrm>
            <a:off x="6806302" y="2191971"/>
            <a:ext cx="155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Controlador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41DB107-495E-40FA-B744-F91D5E1796F5}"/>
              </a:ext>
            </a:extLst>
          </p:cNvPr>
          <p:cNvCxnSpPr/>
          <p:nvPr/>
        </p:nvCxnSpPr>
        <p:spPr>
          <a:xfrm flipV="1">
            <a:off x="9403095" y="2291835"/>
            <a:ext cx="243963" cy="422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E3E05F8-BFED-4C76-9540-EA8AC349F30E}"/>
              </a:ext>
            </a:extLst>
          </p:cNvPr>
          <p:cNvSpPr txBox="1"/>
          <p:nvPr/>
        </p:nvSpPr>
        <p:spPr>
          <a:xfrm>
            <a:off x="8948427" y="1921880"/>
            <a:ext cx="155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Amplificador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342676A-3CFD-4D7F-B740-CCE557DC82F1}"/>
              </a:ext>
            </a:extLst>
          </p:cNvPr>
          <p:cNvCxnSpPr/>
          <p:nvPr/>
        </p:nvCxnSpPr>
        <p:spPr>
          <a:xfrm>
            <a:off x="8363025" y="5771535"/>
            <a:ext cx="446678" cy="403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36652A6-E348-40CE-991C-993F1BFAEEB2}"/>
              </a:ext>
            </a:extLst>
          </p:cNvPr>
          <p:cNvSpPr txBox="1"/>
          <p:nvPr/>
        </p:nvSpPr>
        <p:spPr>
          <a:xfrm>
            <a:off x="7846372" y="6107198"/>
            <a:ext cx="155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Servo Motor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B6283F00-CBD5-4C9C-B199-918A73209528}"/>
              </a:ext>
            </a:extLst>
          </p:cNvPr>
          <p:cNvCxnSpPr/>
          <p:nvPr/>
        </p:nvCxnSpPr>
        <p:spPr>
          <a:xfrm flipV="1">
            <a:off x="8948427" y="5329084"/>
            <a:ext cx="323392" cy="2536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866431B-CB03-4E59-93E3-D797D70952CB}"/>
              </a:ext>
            </a:extLst>
          </p:cNvPr>
          <p:cNvSpPr txBox="1"/>
          <p:nvPr/>
        </p:nvSpPr>
        <p:spPr>
          <a:xfrm>
            <a:off x="8920777" y="4939696"/>
            <a:ext cx="155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Sensor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2F4B4BA0-EB71-41A4-AA42-E771E93CCC0A}"/>
              </a:ext>
            </a:extLst>
          </p:cNvPr>
          <p:cNvCxnSpPr/>
          <p:nvPr/>
        </p:nvCxnSpPr>
        <p:spPr>
          <a:xfrm flipH="1">
            <a:off x="6350622" y="5771535"/>
            <a:ext cx="455680" cy="403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7A4C702-E23F-47D8-B634-78E08A68C74A}"/>
              </a:ext>
            </a:extLst>
          </p:cNvPr>
          <p:cNvSpPr txBox="1"/>
          <p:nvPr/>
        </p:nvSpPr>
        <p:spPr>
          <a:xfrm>
            <a:off x="5348748" y="6098285"/>
            <a:ext cx="177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Carga Mecânica</a:t>
            </a:r>
          </a:p>
        </p:txBody>
      </p:sp>
    </p:spTree>
    <p:extLst>
      <p:ext uri="{BB962C8B-B14F-4D97-AF65-F5344CB8AC3E}">
        <p14:creationId xmlns:p14="http://schemas.microsoft.com/office/powerpoint/2010/main" val="28753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-98323"/>
            <a:ext cx="9714271" cy="24482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id="{F317E1C7-F518-42A5-B964-A5A51A5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33" y="261564"/>
            <a:ext cx="6975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i="1" dirty="0">
                <a:latin typeface="Arial" panose="020B0604020202020204" pitchFamily="34" charset="0"/>
              </a:rPr>
              <a:t>Servoacionamento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5DF57A-B12C-4F1C-A701-2125761C6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280" y="2519807"/>
            <a:ext cx="8353425" cy="36385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C18B641-7CFF-4C79-AAAD-FBAC8FEBA09D}"/>
              </a:ext>
            </a:extLst>
          </p:cNvPr>
          <p:cNvSpPr txBox="1"/>
          <p:nvPr/>
        </p:nvSpPr>
        <p:spPr>
          <a:xfrm>
            <a:off x="320233" y="1002890"/>
            <a:ext cx="90892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 controle do mecanismo é feito comandando os moduladores de potência, em função das referências e das variáveis, que se pretendem controlar. Para esse efeito, é necessário um </a:t>
            </a:r>
            <a:r>
              <a:rPr lang="pt-BR" altLang="en-US" sz="2000" b="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pt-B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dessas variáveis assegurado pelos transdutores.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6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406131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id="{F317E1C7-F518-42A5-B964-A5A51A5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115"/>
            <a:ext cx="6975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i="1" dirty="0">
                <a:latin typeface="Arial" panose="020B0604020202020204" pitchFamily="34" charset="0"/>
              </a:rPr>
              <a:t>Servoacionamento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6C1EEB-445B-45B5-9F84-F40080500FA3}"/>
              </a:ext>
            </a:extLst>
          </p:cNvPr>
          <p:cNvSpPr txBox="1"/>
          <p:nvPr/>
        </p:nvSpPr>
        <p:spPr>
          <a:xfrm>
            <a:off x="5745053" y="389922"/>
            <a:ext cx="541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Motion Control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B9573C5-9E20-4F31-8670-DAA6030D322B}"/>
              </a:ext>
            </a:extLst>
          </p:cNvPr>
          <p:cNvSpPr txBox="1"/>
          <p:nvPr/>
        </p:nvSpPr>
        <p:spPr>
          <a:xfrm>
            <a:off x="137652" y="1052052"/>
            <a:ext cx="384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Elementos Básicos </a:t>
            </a:r>
            <a:r>
              <a:rPr lang="pt-BR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de Servoacionamento:</a:t>
            </a:r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15AE9C-8FAB-44DB-AD4F-05034DA957AB}"/>
              </a:ext>
            </a:extLst>
          </p:cNvPr>
          <p:cNvSpPr txBox="1"/>
          <p:nvPr/>
        </p:nvSpPr>
        <p:spPr>
          <a:xfrm>
            <a:off x="320233" y="2202426"/>
            <a:ext cx="3661832" cy="365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Controlador: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a partir do sinal de erro (diferença entre a posição desejada e a real), um sinal de comando (controle) é sintetizada de maneira a levar o sistema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mecânico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posição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desejada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Amplificador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Gera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sinais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potência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alimentar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atuador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842A34B-2438-48BF-AEFF-91C16B447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863" y="1591837"/>
            <a:ext cx="5832000" cy="41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id="{F317E1C7-F518-42A5-B964-A5A51A5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697"/>
            <a:ext cx="6975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i="1" dirty="0">
                <a:latin typeface="Arial" panose="020B0604020202020204" pitchFamily="34" charset="0"/>
              </a:rPr>
              <a:t>Servoacionamento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6C1EEB-445B-45B5-9F84-F40080500FA3}"/>
              </a:ext>
            </a:extLst>
          </p:cNvPr>
          <p:cNvSpPr txBox="1"/>
          <p:nvPr/>
        </p:nvSpPr>
        <p:spPr>
          <a:xfrm>
            <a:off x="5745053" y="389922"/>
            <a:ext cx="541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Motion Control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643BB4-E52F-4E6C-8642-126E410377A4}"/>
              </a:ext>
            </a:extLst>
          </p:cNvPr>
          <p:cNvSpPr txBox="1"/>
          <p:nvPr/>
        </p:nvSpPr>
        <p:spPr>
          <a:xfrm>
            <a:off x="162637" y="1272024"/>
            <a:ext cx="364533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Atuador:</a:t>
            </a:r>
            <a:r>
              <a:rPr lang="pt-B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deve converter o sinal proveniente do controlador em um movimento mecânico (em geral um motor).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mecânico</a:t>
            </a:r>
            <a:r>
              <a:rPr lang="pt-B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conjunto de engrenagens, eixos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translação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molas, etc.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de posição</a:t>
            </a:r>
            <a:r>
              <a:rPr lang="pt-B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elemento responsável por </a:t>
            </a:r>
            <a:r>
              <a:rPr lang="pt-BR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reinjetar</a:t>
            </a:r>
            <a:r>
              <a:rPr lang="pt-B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no controlador, dados que exprimem resultados exatos ou derivados da grandeza/quantidade mecânica controlada (e.g., sensor de posição digital do tipo </a:t>
            </a:r>
            <a:r>
              <a:rPr lang="pt-BR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r>
              <a:rPr lang="pt-B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4800194-7965-44D8-868E-0F02DEA91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863" y="1591837"/>
            <a:ext cx="5832000" cy="41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id="{F317E1C7-F518-42A5-B964-A5A51A5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33" y="261564"/>
            <a:ext cx="6975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i="1" dirty="0">
                <a:latin typeface="Arial" panose="020B0604020202020204" pitchFamily="34" charset="0"/>
              </a:rPr>
              <a:t>Servoacionamento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28AEE40-2802-4F98-ADAD-17854F9F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35" y="2609182"/>
            <a:ext cx="8153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39267F5-7A94-4DE0-9E45-F89ADDB6E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0766" y="1152278"/>
            <a:ext cx="8712200" cy="744142"/>
          </a:xfrm>
        </p:spPr>
        <p:txBody>
          <a:bodyPr/>
          <a:lstStyle/>
          <a:p>
            <a:pPr eaLnBrk="1" hangingPunct="1"/>
            <a:r>
              <a:rPr lang="en-US" altLang="en-US" sz="2400" b="1" dirty="0" err="1"/>
              <a:t>Diagrama</a:t>
            </a:r>
            <a:r>
              <a:rPr lang="en-US" altLang="en-US" sz="2400" b="1" dirty="0"/>
              <a:t> de Bloco de um </a:t>
            </a:r>
            <a:r>
              <a:rPr lang="en-US" altLang="en-US" sz="2400" b="1" dirty="0" err="1"/>
              <a:t>servoacionamento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608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id="{F317E1C7-F518-42A5-B964-A5A51A5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33" y="261564"/>
            <a:ext cx="6975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i="1" dirty="0">
                <a:latin typeface="Arial" panose="020B0604020202020204" pitchFamily="34" charset="0"/>
              </a:rPr>
              <a:t>Servoacionamento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94DFD3-AEF6-10EA-A5C6-121EECAD0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26" y="1116446"/>
            <a:ext cx="3598651" cy="4212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2FE5D45-B7A4-8666-6DF8-B181DBEDD64E}"/>
              </a:ext>
            </a:extLst>
          </p:cNvPr>
          <p:cNvSpPr txBox="1"/>
          <p:nvPr/>
        </p:nvSpPr>
        <p:spPr>
          <a:xfrm>
            <a:off x="2595716" y="5946369"/>
            <a:ext cx="821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https://www.youtube.com/watch?v=Gzo9m0tMD0A&amp;t=399s</a:t>
            </a:r>
          </a:p>
        </p:txBody>
      </p:sp>
    </p:spTree>
    <p:extLst>
      <p:ext uri="{BB962C8B-B14F-4D97-AF65-F5344CB8AC3E}">
        <p14:creationId xmlns:p14="http://schemas.microsoft.com/office/powerpoint/2010/main" val="25447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C0AF34-6BC2-400E-A986-EF67A7C3E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153" y="316981"/>
            <a:ext cx="5544000" cy="39654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16FE91A-6A15-C9EA-1A1C-3831504F4081}"/>
              </a:ext>
            </a:extLst>
          </p:cNvPr>
          <p:cNvSpPr txBox="1"/>
          <p:nvPr/>
        </p:nvSpPr>
        <p:spPr>
          <a:xfrm>
            <a:off x="4742163" y="5107731"/>
            <a:ext cx="548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hlinkClick r:id="rId6"/>
              </a:rPr>
              <a:t>http://professorcesarcosta.com.br/disciplinas/n7srv</a:t>
            </a:r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Funcionamento</a:t>
            </a: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680671-ED7B-4F9E-A46B-9E7A7E92C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229" y="965200"/>
            <a:ext cx="5867815" cy="358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150"/>
              </a:spcBef>
              <a:buFont typeface="Wingdings" panose="05000000000000000000" pitchFamily="2" charset="2"/>
              <a:buChar char="q"/>
            </a:pP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No inicio mecanismos manuais, operados por manivelas;</a:t>
            </a:r>
          </a:p>
          <a:p>
            <a:pPr algn="just">
              <a:spcBef>
                <a:spcPts val="150"/>
              </a:spcBef>
              <a:buFont typeface="Wingdings" panose="05000000000000000000" pitchFamily="2" charset="2"/>
              <a:buChar char="q"/>
            </a:pPr>
            <a:endParaRPr lang="pt-BR" altLang="pt-B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50"/>
              </a:spcBef>
              <a:buFont typeface="Wingdings" panose="05000000000000000000" pitchFamily="2" charset="2"/>
              <a:buChar char="q"/>
            </a:pP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Operavam por meio de um sistema composto por sincro-geradores e repetidoras, que tinham por objetivo reproduzir o movimento no eixo de entrada (o eixo da manivela) no eixo de saída;</a:t>
            </a:r>
          </a:p>
          <a:p>
            <a:pPr algn="just">
              <a:spcBef>
                <a:spcPts val="150"/>
              </a:spcBef>
              <a:buFont typeface="Wingdings" panose="05000000000000000000" pitchFamily="2" charset="2"/>
              <a:buChar char="q"/>
            </a:pPr>
            <a:endParaRPr lang="pt-BR" altLang="pt-B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50"/>
              </a:spcBef>
              <a:buFont typeface="Wingdings" panose="05000000000000000000" pitchFamily="2" charset="2"/>
              <a:buChar char="q"/>
            </a:pP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Requeriam alto torque para movimentação, mantendo o erro angular  tão próximo de zero quanto possível.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2FB5E9BE-CD25-4F2B-AB10-8B15ADE2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4" y="1871239"/>
            <a:ext cx="2669509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Funcionamento</a:t>
            </a: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1833A7-75B7-4EC4-8958-6BA4DE8A8FDE}"/>
              </a:ext>
            </a:extLst>
          </p:cNvPr>
          <p:cNvSpPr txBox="1"/>
          <p:nvPr/>
        </p:nvSpPr>
        <p:spPr>
          <a:xfrm>
            <a:off x="4286865" y="566287"/>
            <a:ext cx="609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Diagrama em Bloco de um Servoacionamento (analógico)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5291FD2-542E-4566-9E7E-B3118C5B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0" y="1819517"/>
            <a:ext cx="3960000" cy="259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D7331BC-A2A3-40D7-A97D-2979735B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75" y="1989902"/>
            <a:ext cx="5671778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Funcionamento</a:t>
            </a: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1833A7-75B7-4EC4-8958-6BA4DE8A8FDE}"/>
              </a:ext>
            </a:extLst>
          </p:cNvPr>
          <p:cNvSpPr txBox="1"/>
          <p:nvPr/>
        </p:nvSpPr>
        <p:spPr>
          <a:xfrm>
            <a:off x="5062940" y="200571"/>
            <a:ext cx="541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Diagrama em Bloco de um Servoacionamento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5291FD2-542E-4566-9E7E-B3118C5B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728547"/>
            <a:ext cx="3960000" cy="259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">
            <a:extLst>
              <a:ext uri="{FF2B5EF4-FFF2-40B4-BE49-F238E27FC236}">
                <a16:creationId xmlns:a16="http://schemas.microsoft.com/office/drawing/2014/main" id="{91F92856-E9F8-4613-BA6C-C1B0F081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3" y="3756398"/>
            <a:ext cx="5508000" cy="29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3995C3E-BAE2-495A-A97E-836C2CFB3168}"/>
              </a:ext>
            </a:extLst>
          </p:cNvPr>
          <p:cNvSpPr txBox="1"/>
          <p:nvPr/>
        </p:nvSpPr>
        <p:spPr>
          <a:xfrm>
            <a:off x="353961" y="1366802"/>
            <a:ext cx="3500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finalidade deste sistema de servomecanismo é fazer com que a antena seja posicionada em um dado azimute.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2AE67AD-F129-44E7-945D-357E11E26258}"/>
              </a:ext>
            </a:extLst>
          </p:cNvPr>
          <p:cNvSpPr txBox="1"/>
          <p:nvPr/>
        </p:nvSpPr>
        <p:spPr>
          <a:xfrm>
            <a:off x="452636" y="3531737"/>
            <a:ext cx="3500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ângulo de azimute de saída da antena deverá seguir o ângulo selecionado (Set- point), através do potenciômetro de entrada.</a:t>
            </a:r>
          </a:p>
        </p:txBody>
      </p:sp>
    </p:spTree>
    <p:extLst>
      <p:ext uri="{BB962C8B-B14F-4D97-AF65-F5344CB8AC3E}">
        <p14:creationId xmlns:p14="http://schemas.microsoft.com/office/powerpoint/2010/main" val="37667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349225" y="17816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Funcionamento</a:t>
            </a: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1833A7-75B7-4EC4-8958-6BA4DE8A8FDE}"/>
              </a:ext>
            </a:extLst>
          </p:cNvPr>
          <p:cNvSpPr txBox="1"/>
          <p:nvPr/>
        </p:nvSpPr>
        <p:spPr>
          <a:xfrm>
            <a:off x="5062940" y="200571"/>
            <a:ext cx="541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Diagrama em Bloco de um Servoacionamento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5291FD2-542E-4566-9E7E-B3118C5B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728547"/>
            <a:ext cx="3960000" cy="259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">
            <a:extLst>
              <a:ext uri="{FF2B5EF4-FFF2-40B4-BE49-F238E27FC236}">
                <a16:creationId xmlns:a16="http://schemas.microsoft.com/office/drawing/2014/main" id="{91F92856-E9F8-4613-BA6C-C1B0F081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3" y="3756398"/>
            <a:ext cx="5508000" cy="29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3995C3E-BAE2-495A-A97E-836C2CFB3168}"/>
              </a:ext>
            </a:extLst>
          </p:cNvPr>
          <p:cNvSpPr txBox="1"/>
          <p:nvPr/>
        </p:nvSpPr>
        <p:spPr>
          <a:xfrm>
            <a:off x="313298" y="1278929"/>
            <a:ext cx="350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comando de entrada é um deslocamento angular.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2AE67AD-F129-44E7-945D-357E11E26258}"/>
              </a:ext>
            </a:extLst>
          </p:cNvPr>
          <p:cNvSpPr txBox="1"/>
          <p:nvPr/>
        </p:nvSpPr>
        <p:spPr>
          <a:xfrm>
            <a:off x="313298" y="2657018"/>
            <a:ext cx="350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potenciômetro converte a informação angular em uma tensão.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FDCE98-B9CE-40C2-B791-8295EC3ED85C}"/>
              </a:ext>
            </a:extLst>
          </p:cNvPr>
          <p:cNvSpPr txBox="1"/>
          <p:nvPr/>
        </p:nvSpPr>
        <p:spPr>
          <a:xfrm>
            <a:off x="313298" y="4081275"/>
            <a:ext cx="3500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mesmo modo, o deslocamento angular da saída é convertido em uma tensão por um potenciômetro na malha de realimentação .</a:t>
            </a:r>
          </a:p>
        </p:txBody>
      </p:sp>
    </p:spTree>
    <p:extLst>
      <p:ext uri="{BB962C8B-B14F-4D97-AF65-F5344CB8AC3E}">
        <p14:creationId xmlns:p14="http://schemas.microsoft.com/office/powerpoint/2010/main" val="20722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Funcionamento</a:t>
            </a: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1833A7-75B7-4EC4-8958-6BA4DE8A8FDE}"/>
              </a:ext>
            </a:extLst>
          </p:cNvPr>
          <p:cNvSpPr txBox="1"/>
          <p:nvPr/>
        </p:nvSpPr>
        <p:spPr>
          <a:xfrm>
            <a:off x="5062940" y="200571"/>
            <a:ext cx="541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Diagrama em Bloco de um Servoacionamento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5291FD2-542E-4566-9E7E-B3118C5B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728547"/>
            <a:ext cx="3960000" cy="259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">
            <a:extLst>
              <a:ext uri="{FF2B5EF4-FFF2-40B4-BE49-F238E27FC236}">
                <a16:creationId xmlns:a16="http://schemas.microsoft.com/office/drawing/2014/main" id="{91F92856-E9F8-4613-BA6C-C1B0F081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3" y="3756398"/>
            <a:ext cx="5508000" cy="29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3995C3E-BAE2-495A-A97E-836C2CFB3168}"/>
              </a:ext>
            </a:extLst>
          </p:cNvPr>
          <p:cNvSpPr txBox="1"/>
          <p:nvPr/>
        </p:nvSpPr>
        <p:spPr>
          <a:xfrm>
            <a:off x="353961" y="1366802"/>
            <a:ext cx="350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amplificador diferencial amplifica a diferença entre a tensão de entrada e a tensão de saída.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2AE67AD-F129-44E7-945D-357E11E26258}"/>
              </a:ext>
            </a:extLst>
          </p:cNvPr>
          <p:cNvSpPr txBox="1"/>
          <p:nvPr/>
        </p:nvSpPr>
        <p:spPr>
          <a:xfrm>
            <a:off x="452636" y="2963920"/>
            <a:ext cx="350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sinal resultante (erro) atua sobre o motor.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CFD14FB-450B-4825-BC4D-63EA74D4CDA8}"/>
              </a:ext>
            </a:extLst>
          </p:cNvPr>
          <p:cNvSpPr txBox="1"/>
          <p:nvPr/>
        </p:nvSpPr>
        <p:spPr>
          <a:xfrm>
            <a:off x="546920" y="4339289"/>
            <a:ext cx="350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sistema de controle opera para levar o erro a zero.</a:t>
            </a:r>
          </a:p>
        </p:txBody>
      </p:sp>
    </p:spTree>
    <p:extLst>
      <p:ext uri="{BB962C8B-B14F-4D97-AF65-F5344CB8AC3E}">
        <p14:creationId xmlns:p14="http://schemas.microsoft.com/office/powerpoint/2010/main" val="1905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-35834" y="466092"/>
            <a:ext cx="4198547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Resposta do Sistema</a:t>
            </a: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1833A7-75B7-4EC4-8958-6BA4DE8A8FDE}"/>
              </a:ext>
            </a:extLst>
          </p:cNvPr>
          <p:cNvSpPr txBox="1"/>
          <p:nvPr/>
        </p:nvSpPr>
        <p:spPr>
          <a:xfrm>
            <a:off x="5062940" y="200571"/>
            <a:ext cx="541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Diagrama em Bloco de um Servoacionamento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5291FD2-542E-4566-9E7E-B3118C5B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728547"/>
            <a:ext cx="3960000" cy="259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3995C3E-BAE2-495A-A97E-836C2CFB3168}"/>
              </a:ext>
            </a:extLst>
          </p:cNvPr>
          <p:cNvSpPr txBox="1"/>
          <p:nvPr/>
        </p:nvSpPr>
        <p:spPr>
          <a:xfrm>
            <a:off x="353961" y="1241022"/>
            <a:ext cx="350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sistema de controle opera para levar o erro a zero.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2AE67AD-F129-44E7-945D-357E11E26258}"/>
              </a:ext>
            </a:extLst>
          </p:cNvPr>
          <p:cNvSpPr txBox="1"/>
          <p:nvPr/>
        </p:nvSpPr>
        <p:spPr>
          <a:xfrm>
            <a:off x="313297" y="2248551"/>
            <a:ext cx="350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a entrada e saída coincidirem, o erro será zero e o motor não girará.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2802BD-59F7-4C42-A4D0-E1BD92CD9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205" y="3665132"/>
            <a:ext cx="4905375" cy="3200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2060915-2ECD-4F60-BCB4-99123B1F86B6}"/>
              </a:ext>
            </a:extLst>
          </p:cNvPr>
          <p:cNvSpPr txBox="1"/>
          <p:nvPr/>
        </p:nvSpPr>
        <p:spPr>
          <a:xfrm>
            <a:off x="353961" y="3281578"/>
            <a:ext cx="350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motor é acionado somente quando houver diferença de potencial.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E6F13-75CF-44E0-B118-5019C9018AC8}"/>
              </a:ext>
            </a:extLst>
          </p:cNvPr>
          <p:cNvSpPr txBox="1"/>
          <p:nvPr/>
        </p:nvSpPr>
        <p:spPr>
          <a:xfrm>
            <a:off x="353961" y="4345145"/>
            <a:ext cx="350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Quanto maior a diferença, maior será a tensão de entrada do motor e mais rápido vai girar.</a:t>
            </a:r>
          </a:p>
        </p:txBody>
      </p:sp>
    </p:spTree>
    <p:extLst>
      <p:ext uri="{BB962C8B-B14F-4D97-AF65-F5344CB8AC3E}">
        <p14:creationId xmlns:p14="http://schemas.microsoft.com/office/powerpoint/2010/main" val="32376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Sistema Digital</a:t>
            </a: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1833A7-75B7-4EC4-8958-6BA4DE8A8FDE}"/>
              </a:ext>
            </a:extLst>
          </p:cNvPr>
          <p:cNvSpPr txBox="1"/>
          <p:nvPr/>
        </p:nvSpPr>
        <p:spPr>
          <a:xfrm>
            <a:off x="5062940" y="200571"/>
            <a:ext cx="541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Diagrama em Bloco de um Servoacionamento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5291FD2-542E-4566-9E7E-B3118C5B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728547"/>
            <a:ext cx="3960000" cy="259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3995C3E-BAE2-495A-A97E-836C2CFB3168}"/>
              </a:ext>
            </a:extLst>
          </p:cNvPr>
          <p:cNvSpPr txBox="1"/>
          <p:nvPr/>
        </p:nvSpPr>
        <p:spPr>
          <a:xfrm>
            <a:off x="192099" y="1607801"/>
            <a:ext cx="3745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O emprego de plataformas microprocessadas revolucionou os sistemas de controle de servomecanismo, aumentando consideravelmente a flexibilidade e o desempenho desses sistemas.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7E1F85-F399-4344-BC91-94325C4D5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401" y="4020651"/>
            <a:ext cx="5616000" cy="23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Sistema Digital</a:t>
            </a: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1"/>
            <a:ext cx="4126880" cy="35789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1833A7-75B7-4EC4-8958-6BA4DE8A8FDE}"/>
              </a:ext>
            </a:extLst>
          </p:cNvPr>
          <p:cNvSpPr txBox="1"/>
          <p:nvPr/>
        </p:nvSpPr>
        <p:spPr>
          <a:xfrm>
            <a:off x="5062940" y="200571"/>
            <a:ext cx="541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Diagrama em Bloco de um Radar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995C3E-BAE2-495A-A97E-836C2CFB3168}"/>
              </a:ext>
            </a:extLst>
          </p:cNvPr>
          <p:cNvSpPr txBox="1"/>
          <p:nvPr/>
        </p:nvSpPr>
        <p:spPr>
          <a:xfrm>
            <a:off x="190704" y="1366802"/>
            <a:ext cx="3745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 aplicação de controle digital por meio de computador permitiu maior velocidade na obtenção de informações e eficiência dos radares.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4781C3-15D3-4854-8FAE-73A359C29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958" y="761752"/>
            <a:ext cx="3552825" cy="30670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68AE114-46FF-40E0-9D11-9F41DA69D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88" y="3878080"/>
            <a:ext cx="86677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657</Words>
  <Application>Microsoft Office PowerPoint</Application>
  <PresentationFormat>Personalizar</PresentationFormat>
  <Paragraphs>82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Diagrama de Bloco de um servoacionamento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66</cp:revision>
  <dcterms:created xsi:type="dcterms:W3CDTF">2022-01-16T23:09:25Z</dcterms:created>
  <dcterms:modified xsi:type="dcterms:W3CDTF">2023-03-05T21:23:47Z</dcterms:modified>
</cp:coreProperties>
</file>